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20"/>
  </p:notesMasterIdLst>
  <p:sldIdLst>
    <p:sldId id="266" r:id="rId2"/>
    <p:sldId id="267" r:id="rId3"/>
    <p:sldId id="271" r:id="rId4"/>
    <p:sldId id="272" r:id="rId5"/>
    <p:sldId id="273" r:id="rId6"/>
    <p:sldId id="257" r:id="rId7"/>
    <p:sldId id="258" r:id="rId8"/>
    <p:sldId id="269" r:id="rId9"/>
    <p:sldId id="259" r:id="rId10"/>
    <p:sldId id="260" r:id="rId11"/>
    <p:sldId id="261" r:id="rId12"/>
    <p:sldId id="262" r:id="rId13"/>
    <p:sldId id="263" r:id="rId14"/>
    <p:sldId id="274" r:id="rId15"/>
    <p:sldId id="275" r:id="rId16"/>
    <p:sldId id="264" r:id="rId17"/>
    <p:sldId id="265" r:id="rId18"/>
    <p:sldId id="268"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57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8941811-0C35-48D9-A825-50FBA98DB609}" type="datetimeFigureOut">
              <a:rPr lang="en-US" smtClean="0"/>
              <a:pPr/>
              <a:t>12/20/2010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09C2118-3817-44AF-B2D5-D6AEBB7872D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90D6DD2-FD85-48A6-A8CF-0D2541AA181D}" type="slidenum">
              <a:rPr lang="en-US" smtClean="0"/>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2B4C46E0-DF3E-4DA0-9371-7772D161A0B8}" type="datetimeFigureOut">
              <a:rPr lang="en-US" smtClean="0"/>
              <a:pPr/>
              <a:t>12/20/2010</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1C1F64F0-ADD3-45D0-938F-D4B99E98B0AC}"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B4C46E0-DF3E-4DA0-9371-7772D161A0B8}" type="datetimeFigureOut">
              <a:rPr lang="en-US" smtClean="0"/>
              <a:pPr/>
              <a:t>12/20/2010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C1F64F0-ADD3-45D0-938F-D4B99E98B0A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2B4C46E0-DF3E-4DA0-9371-7772D161A0B8}" type="datetimeFigureOut">
              <a:rPr lang="en-US" smtClean="0"/>
              <a:pPr/>
              <a:t>12/20/2010</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1C1F64F0-ADD3-45D0-938F-D4B99E98B0A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B4C46E0-DF3E-4DA0-9371-7772D161A0B8}" type="datetimeFigureOut">
              <a:rPr lang="en-US" smtClean="0"/>
              <a:pPr/>
              <a:t>12/20/2010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C1F64F0-ADD3-45D0-938F-D4B99E98B0A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2B4C46E0-DF3E-4DA0-9371-7772D161A0B8}" type="datetimeFigureOut">
              <a:rPr lang="en-US" smtClean="0"/>
              <a:pPr/>
              <a:t>12/20/2010</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1C1F64F0-ADD3-45D0-938F-D4B99E98B0AC}"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B4C46E0-DF3E-4DA0-9371-7772D161A0B8}" type="datetimeFigureOut">
              <a:rPr lang="en-US" smtClean="0"/>
              <a:pPr/>
              <a:t>12/20/2010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C1F64F0-ADD3-45D0-938F-D4B99E98B0A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B4C46E0-DF3E-4DA0-9371-7772D161A0B8}" type="datetimeFigureOut">
              <a:rPr lang="en-US" smtClean="0"/>
              <a:pPr/>
              <a:t>12/20/2010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1C1F64F0-ADD3-45D0-938F-D4B99E98B0A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2B4C46E0-DF3E-4DA0-9371-7772D161A0B8}" type="datetimeFigureOut">
              <a:rPr lang="en-US" smtClean="0"/>
              <a:pPr/>
              <a:t>12/20/2010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1C1F64F0-ADD3-45D0-938F-D4B99E98B0A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2B4C46E0-DF3E-4DA0-9371-7772D161A0B8}" type="datetimeFigureOut">
              <a:rPr lang="en-US" smtClean="0"/>
              <a:pPr/>
              <a:t>12/20/2010</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1C1F64F0-ADD3-45D0-938F-D4B99E98B0A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B4C46E0-DF3E-4DA0-9371-7772D161A0B8}" type="datetimeFigureOut">
              <a:rPr lang="en-US" smtClean="0"/>
              <a:pPr/>
              <a:t>12/20/2010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C1F64F0-ADD3-45D0-938F-D4B99E98B0A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2B4C46E0-DF3E-4DA0-9371-7772D161A0B8}" type="datetimeFigureOut">
              <a:rPr lang="en-US" smtClean="0"/>
              <a:pPr/>
              <a:t>12/20/2010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C1F64F0-ADD3-45D0-938F-D4B99E98B0AC}" type="slidenum">
              <a:rPr lang="en-US" smtClean="0"/>
              <a:pPr/>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2B4C46E0-DF3E-4DA0-9371-7772D161A0B8}" type="datetimeFigureOut">
              <a:rPr lang="en-US" smtClean="0"/>
              <a:pPr/>
              <a:t>12/20/2010</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1C1F64F0-ADD3-45D0-938F-D4B99E98B0A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Bullying</a:t>
            </a:r>
            <a:endParaRPr lang="en-US" dirty="0"/>
          </a:p>
        </p:txBody>
      </p:sp>
      <p:sp>
        <p:nvSpPr>
          <p:cNvPr id="3" name="Subtitle 2"/>
          <p:cNvSpPr>
            <a:spLocks noGrp="1"/>
          </p:cNvSpPr>
          <p:nvPr>
            <p:ph type="subTitle" idx="1"/>
          </p:nvPr>
        </p:nvSpPr>
        <p:spPr/>
        <p:txBody>
          <a:bodyPr>
            <a:normAutofit lnSpcReduction="10000"/>
          </a:bodyPr>
          <a:lstStyle/>
          <a:p>
            <a:r>
              <a:rPr lang="en-US" dirty="0" smtClean="0"/>
              <a:t>Madison </a:t>
            </a:r>
            <a:r>
              <a:rPr lang="en-US" dirty="0" smtClean="0"/>
              <a:t>Petro</a:t>
            </a:r>
          </a:p>
          <a:p>
            <a:r>
              <a:rPr lang="en-US" dirty="0" err="1" smtClean="0"/>
              <a:t>Jenelle</a:t>
            </a:r>
            <a:r>
              <a:rPr lang="en-US" dirty="0" smtClean="0"/>
              <a:t> Richards</a:t>
            </a:r>
          </a:p>
          <a:p>
            <a:r>
              <a:rPr lang="en-US" dirty="0" smtClean="0"/>
              <a:t>Mat Lucas</a:t>
            </a:r>
            <a:endParaRPr lang="en-US" dirty="0"/>
          </a:p>
        </p:txBody>
      </p:sp>
      <p:pic>
        <p:nvPicPr>
          <p:cNvPr id="1026" name="Picture 2" descr="C:\Users\petmad14.RHS\AppData\Local\Microsoft\Windows\Temporary Internet Files\Content.IE5\M2VGDP4W\MC900438251[1].wmf"/>
          <p:cNvPicPr>
            <a:picLocks noChangeAspect="1" noChangeArrowheads="1"/>
          </p:cNvPicPr>
          <p:nvPr/>
        </p:nvPicPr>
        <p:blipFill>
          <a:blip r:embed="rId2" cstate="print"/>
          <a:srcRect/>
          <a:stretch>
            <a:fillRect/>
          </a:stretch>
        </p:blipFill>
        <p:spPr bwMode="auto">
          <a:xfrm>
            <a:off x="838200" y="3581400"/>
            <a:ext cx="3352800" cy="2223678"/>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Helping Out</a:t>
            </a:r>
            <a:endParaRPr lang="en-US" dirty="0"/>
          </a:p>
        </p:txBody>
      </p:sp>
      <p:sp>
        <p:nvSpPr>
          <p:cNvPr id="3" name="Content Placeholder 2"/>
          <p:cNvSpPr>
            <a:spLocks noGrp="1"/>
          </p:cNvSpPr>
          <p:nvPr>
            <p:ph idx="1"/>
          </p:nvPr>
        </p:nvSpPr>
        <p:spPr/>
        <p:txBody>
          <a:bodyPr/>
          <a:lstStyle/>
          <a:p>
            <a:r>
              <a:rPr lang="en-US" dirty="0" smtClean="0"/>
              <a:t>Telling another person about bullying will make a difference even if it doesn’t directly affect you</a:t>
            </a:r>
          </a:p>
          <a:p>
            <a:r>
              <a:rPr lang="en-US" dirty="0" smtClean="0"/>
              <a:t>By telling someone action can be taken and bullying prevented</a:t>
            </a:r>
          </a:p>
          <a:p>
            <a:r>
              <a:rPr lang="en-US" dirty="0" smtClean="0"/>
              <a:t>Reporting bullying must come first!</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Tell</a:t>
            </a:r>
            <a:endParaRPr lang="en-US" dirty="0"/>
          </a:p>
        </p:txBody>
      </p:sp>
      <p:sp>
        <p:nvSpPr>
          <p:cNvPr id="3" name="Content Placeholder 2"/>
          <p:cNvSpPr>
            <a:spLocks noGrp="1"/>
          </p:cNvSpPr>
          <p:nvPr>
            <p:ph idx="1"/>
          </p:nvPr>
        </p:nvSpPr>
        <p:spPr/>
        <p:txBody>
          <a:bodyPr/>
          <a:lstStyle/>
          <a:p>
            <a:r>
              <a:rPr lang="en-US" dirty="0" smtClean="0"/>
              <a:t>All of the time people see bullying take place and watch</a:t>
            </a:r>
          </a:p>
          <a:p>
            <a:r>
              <a:rPr lang="en-US" dirty="0" smtClean="0"/>
              <a:t>They don’t do anything</a:t>
            </a:r>
          </a:p>
          <a:p>
            <a:r>
              <a:rPr lang="en-US" dirty="0" smtClean="0"/>
              <a:t>Aren’t they just as bad as the bully?</a:t>
            </a:r>
          </a:p>
          <a:p>
            <a:r>
              <a:rPr lang="en-US" dirty="0" smtClean="0"/>
              <a:t>Are you?</a:t>
            </a:r>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RAP Box</a:t>
            </a:r>
            <a:endParaRPr lang="en-US" dirty="0"/>
          </a:p>
        </p:txBody>
      </p:sp>
      <p:sp>
        <p:nvSpPr>
          <p:cNvPr id="3" name="Content Placeholder 2"/>
          <p:cNvSpPr>
            <a:spLocks noGrp="1"/>
          </p:cNvSpPr>
          <p:nvPr>
            <p:ph idx="1"/>
          </p:nvPr>
        </p:nvSpPr>
        <p:spPr/>
        <p:txBody>
          <a:bodyPr/>
          <a:lstStyle/>
          <a:p>
            <a:r>
              <a:rPr lang="en-US" dirty="0" smtClean="0"/>
              <a:t>RAP = Riverside Assistance Program</a:t>
            </a:r>
          </a:p>
          <a:p>
            <a:r>
              <a:rPr lang="en-US" dirty="0" smtClean="0"/>
              <a:t>The RAP box is an anonymous way to report bullying</a:t>
            </a:r>
          </a:p>
          <a:p>
            <a:r>
              <a:rPr lang="en-US" dirty="0" smtClean="0"/>
              <a:t>Located in the nurse’s office</a:t>
            </a:r>
          </a:p>
          <a:p>
            <a:pPr lvl="1"/>
            <a:r>
              <a:rPr lang="en-US" dirty="0" smtClean="0"/>
              <a:t>Put a slip in the RAP box with any kind of incident</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ATTENTION BULLIES</a:t>
            </a:r>
            <a:endParaRPr lang="en-US" dirty="0"/>
          </a:p>
        </p:txBody>
      </p:sp>
      <p:sp>
        <p:nvSpPr>
          <p:cNvPr id="3" name="Content Placeholder 2"/>
          <p:cNvSpPr>
            <a:spLocks noGrp="1"/>
          </p:cNvSpPr>
          <p:nvPr>
            <p:ph idx="1"/>
          </p:nvPr>
        </p:nvSpPr>
        <p:spPr/>
        <p:txBody>
          <a:bodyPr/>
          <a:lstStyle/>
          <a:p>
            <a:r>
              <a:rPr lang="en-US" dirty="0" smtClean="0"/>
              <a:t>Who is a bully?</a:t>
            </a:r>
          </a:p>
          <a:p>
            <a:r>
              <a:rPr lang="en-US" dirty="0" smtClean="0"/>
              <a:t>Are you?</a:t>
            </a:r>
          </a:p>
          <a:p>
            <a:r>
              <a:rPr lang="en-US" dirty="0" smtClean="0"/>
              <a:t>If you are a bully you better stop or you will get caught</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of Bullying:</a:t>
            </a:r>
            <a:endParaRPr lang="en-US" dirty="0"/>
          </a:p>
        </p:txBody>
      </p:sp>
      <p:sp>
        <p:nvSpPr>
          <p:cNvPr id="3" name="Content Placeholder 2"/>
          <p:cNvSpPr>
            <a:spLocks noGrp="1"/>
          </p:cNvSpPr>
          <p:nvPr>
            <p:ph idx="1"/>
          </p:nvPr>
        </p:nvSpPr>
        <p:spPr/>
        <p:txBody>
          <a:bodyPr/>
          <a:lstStyle/>
          <a:p>
            <a:pPr>
              <a:buNone/>
            </a:pPr>
            <a:r>
              <a:rPr lang="en-US" dirty="0" smtClean="0"/>
              <a:t>Everyday as Natalie sits in 3</a:t>
            </a:r>
            <a:r>
              <a:rPr lang="en-US" baseline="30000" dirty="0" smtClean="0"/>
              <a:t>rd</a:t>
            </a:r>
            <a:r>
              <a:rPr lang="en-US" dirty="0" smtClean="0"/>
              <a:t> period, a note gets thrown at her saying mean comments that make fun of her.  At first, Natalie ignored them thinking they were a joke.  But slowly, the notes got more harassing and aggressive.  What should she do?</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Method to prevent bullying:</a:t>
            </a:r>
            <a:endParaRPr lang="en-US" dirty="0"/>
          </a:p>
        </p:txBody>
      </p:sp>
      <p:sp>
        <p:nvSpPr>
          <p:cNvPr id="3" name="Content Placeholder 2"/>
          <p:cNvSpPr>
            <a:spLocks noGrp="1"/>
          </p:cNvSpPr>
          <p:nvPr>
            <p:ph idx="1"/>
          </p:nvPr>
        </p:nvSpPr>
        <p:spPr/>
        <p:txBody>
          <a:bodyPr/>
          <a:lstStyle/>
          <a:p>
            <a:pPr>
              <a:buNone/>
            </a:pPr>
            <a:r>
              <a:rPr lang="en-US" dirty="0" smtClean="0"/>
              <a:t>Save any notes from bullies! Then, show a responsible adult.  Getting bullied is no joke.  Tell someone you trust.  The bully will be stopped, and you’ll feel safe again!</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of Bullying:</a:t>
            </a:r>
            <a:endParaRPr lang="en-US" dirty="0"/>
          </a:p>
        </p:txBody>
      </p:sp>
      <p:sp>
        <p:nvSpPr>
          <p:cNvPr id="3" name="Content Placeholder 2"/>
          <p:cNvSpPr>
            <a:spLocks noGrp="1"/>
          </p:cNvSpPr>
          <p:nvPr>
            <p:ph idx="1"/>
          </p:nvPr>
        </p:nvSpPr>
        <p:spPr/>
        <p:txBody>
          <a:bodyPr/>
          <a:lstStyle/>
          <a:p>
            <a:r>
              <a:rPr lang="en-US" dirty="0" smtClean="0"/>
              <a:t>Jason got cut from the high school basketball team.  Everyday the team members make fun of him for being one of the few kids to get cut.</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Method to Prevent Bullying:</a:t>
            </a:r>
            <a:endParaRPr lang="en-US" dirty="0"/>
          </a:p>
        </p:txBody>
      </p:sp>
      <p:sp>
        <p:nvSpPr>
          <p:cNvPr id="3" name="Content Placeholder 2"/>
          <p:cNvSpPr>
            <a:spLocks noGrp="1"/>
          </p:cNvSpPr>
          <p:nvPr>
            <p:ph idx="1"/>
          </p:nvPr>
        </p:nvSpPr>
        <p:spPr/>
        <p:txBody>
          <a:bodyPr/>
          <a:lstStyle/>
          <a:p>
            <a:r>
              <a:rPr lang="en-US" dirty="0" smtClean="0"/>
              <a:t>Jason tells the basketball coach, Mr. Johnson, that his players are bullying him.  Mr. Johnson holds a team meeting to confront the players with this issue.  He tells his players that next time there will be severe consequences including being suspended from the team.  Mr. Johnson tells Jason to make sure that he reports any more incidents to him.</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dirty="0" smtClean="0"/>
              <a:t>		Bob sat down at his usual seat at lunch. He was about to take a bite of his sandwich, when the new girl, Grace, took the sandwich and ate it. When she finished the sandwich, she dumped Bob out of his chair and sat down. “What was that for, that was my seat and now I don’t have a lunch,” said Bob. “You’re a loser, that’s why,” answered Grace. “Well I’m going to go tell a teacher, because I want food,” said Bob. </a:t>
            </a:r>
          </a:p>
          <a:p>
            <a:pPr>
              <a:buNone/>
            </a:pPr>
            <a:r>
              <a:rPr lang="en-US" dirty="0" smtClean="0"/>
              <a:t>		When Bob told Mr. Gary what had happened at lunch, Mr. Gary made Grace buy Bob a new lunch and he told her if it ever happened again, with anybody, then she would get suspended, or even expelled.</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 of Bullying</a:t>
            </a:r>
            <a:endParaRPr lang="en-US" dirty="0"/>
          </a:p>
        </p:txBody>
      </p:sp>
      <p:sp>
        <p:nvSpPr>
          <p:cNvPr id="3" name="Content Placeholder 2"/>
          <p:cNvSpPr>
            <a:spLocks noGrp="1"/>
          </p:cNvSpPr>
          <p:nvPr>
            <p:ph idx="1"/>
          </p:nvPr>
        </p:nvSpPr>
        <p:spPr>
          <a:xfrm>
            <a:off x="457200" y="1600200"/>
            <a:ext cx="8229600" cy="4495799"/>
          </a:xfrm>
        </p:spPr>
        <p:txBody>
          <a:bodyPr>
            <a:normAutofit/>
          </a:bodyPr>
          <a:lstStyle/>
          <a:p>
            <a:pPr>
              <a:buNone/>
            </a:pPr>
            <a:r>
              <a:rPr lang="en-US" sz="1200" dirty="0"/>
              <a:t>	</a:t>
            </a:r>
            <a:r>
              <a:rPr lang="en-US" sz="1600" dirty="0" smtClean="0"/>
              <a:t>Bullying is when somebody mistreats another person on purpose. The people being bullied most likely has a hard time defending themselves. Bullying is usually repetitive. Some examples of bullying are:                            </a:t>
            </a:r>
          </a:p>
          <a:p>
            <a:pPr lvl="1">
              <a:buFont typeface="Wingdings" pitchFamily="2" charset="2"/>
              <a:buChar char="§"/>
            </a:pPr>
            <a:r>
              <a:rPr lang="en-US" sz="1600" dirty="0" smtClean="0"/>
              <a:t>Physically hurting somebody, such as punching or shoving</a:t>
            </a:r>
          </a:p>
          <a:p>
            <a:pPr lvl="1">
              <a:buFont typeface="Wingdings" pitchFamily="2" charset="2"/>
              <a:buChar char="§"/>
            </a:pPr>
            <a:r>
              <a:rPr lang="en-US" sz="1600" dirty="0" smtClean="0"/>
              <a:t>Spreading harsh rumors about somebody</a:t>
            </a:r>
          </a:p>
          <a:p>
            <a:pPr lvl="1">
              <a:buFont typeface="Wingdings" pitchFamily="2" charset="2"/>
              <a:buChar char="§"/>
            </a:pPr>
            <a:r>
              <a:rPr lang="en-US" sz="1600" dirty="0" smtClean="0"/>
              <a:t>Teasing someone in a bad way</a:t>
            </a:r>
          </a:p>
          <a:p>
            <a:pPr lvl="1">
              <a:buFont typeface="Wingdings" pitchFamily="2" charset="2"/>
              <a:buChar char="§"/>
            </a:pPr>
            <a:r>
              <a:rPr lang="en-US" sz="1600" dirty="0" smtClean="0"/>
              <a:t>Ganging up on somebody</a:t>
            </a:r>
          </a:p>
          <a:p>
            <a:pPr>
              <a:buNone/>
            </a:pPr>
            <a:r>
              <a:rPr lang="en-US" sz="1600" dirty="0"/>
              <a:t>	A</a:t>
            </a:r>
            <a:r>
              <a:rPr lang="en-US" sz="1600" dirty="0" smtClean="0"/>
              <a:t>nother type of bullying is called Cyber bullying, which is when somebody is bullied through the internet, cell phones, and other types of technology. Some examples of cyber bullying are:</a:t>
            </a:r>
          </a:p>
          <a:p>
            <a:pPr lvl="1">
              <a:buFont typeface="Wingdings" pitchFamily="2" charset="2"/>
              <a:buChar char="§"/>
            </a:pPr>
            <a:r>
              <a:rPr lang="en-US" sz="1600" dirty="0" smtClean="0"/>
              <a:t>Sending texts, instant messages, or emails that are rude or threatening</a:t>
            </a:r>
          </a:p>
          <a:p>
            <a:pPr lvl="1">
              <a:buFont typeface="Wingdings" pitchFamily="2" charset="2"/>
              <a:buChar char="§"/>
            </a:pPr>
            <a:r>
              <a:rPr lang="en-US" sz="1600" dirty="0" smtClean="0"/>
              <a:t>Posting mean messages or pictures about somebody else on a web site or a blog</a:t>
            </a:r>
          </a:p>
          <a:p>
            <a:pPr lvl="1">
              <a:buFont typeface="Wingdings" pitchFamily="2" charset="2"/>
              <a:buChar char="§"/>
            </a:pPr>
            <a:r>
              <a:rPr lang="en-US" sz="1600" dirty="0" smtClean="0"/>
              <a:t>Spreading rumors about someone by using somebody else's user name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r>
              <a:rPr lang="en-US" dirty="0" smtClean="0"/>
              <a:t>School Policy on Bullying</a:t>
            </a:r>
            <a:endParaRPr lang="en-US" dirty="0"/>
          </a:p>
        </p:txBody>
      </p:sp>
      <p:sp>
        <p:nvSpPr>
          <p:cNvPr id="3" name="Content Placeholder 2"/>
          <p:cNvSpPr>
            <a:spLocks noGrp="1"/>
          </p:cNvSpPr>
          <p:nvPr>
            <p:ph sz="half" idx="1"/>
          </p:nvPr>
        </p:nvSpPr>
        <p:spPr/>
        <p:txBody>
          <a:bodyPr>
            <a:normAutofit fontScale="92500"/>
          </a:bodyPr>
          <a:lstStyle/>
          <a:p>
            <a:r>
              <a:rPr lang="en-US" dirty="0" smtClean="0"/>
              <a:t>Each student shall be responsible to respect the rights of others and to ensure an atmosphere free from bullying.</a:t>
            </a:r>
          </a:p>
          <a:p>
            <a:pPr>
              <a:buNone/>
            </a:pPr>
            <a:endParaRPr lang="en-US" dirty="0"/>
          </a:p>
          <a:p>
            <a:r>
              <a:rPr lang="en-US" dirty="0" smtClean="0"/>
              <a:t>The </a:t>
            </a:r>
            <a:r>
              <a:rPr lang="en-US" dirty="0"/>
              <a:t>Board prohibits bullying by district students. 	</a:t>
            </a:r>
          </a:p>
          <a:p>
            <a:endParaRPr lang="en-US" dirty="0"/>
          </a:p>
        </p:txBody>
      </p:sp>
      <p:sp>
        <p:nvSpPr>
          <p:cNvPr id="4" name="Content Placeholder 3"/>
          <p:cNvSpPr>
            <a:spLocks noGrp="1"/>
          </p:cNvSpPr>
          <p:nvPr>
            <p:ph sz="half" idx="2"/>
          </p:nvPr>
        </p:nvSpPr>
        <p:spPr/>
        <p:txBody>
          <a:bodyPr>
            <a:normAutofit fontScale="92500"/>
          </a:bodyPr>
          <a:lstStyle/>
          <a:p>
            <a:r>
              <a:rPr lang="en-US" dirty="0" smtClean="0"/>
              <a:t>Respect one another so everyone has a bully-free zone</a:t>
            </a:r>
          </a:p>
          <a:p>
            <a:pPr>
              <a:buNone/>
            </a:pPr>
            <a:endParaRPr lang="en-US" dirty="0" smtClean="0"/>
          </a:p>
          <a:p>
            <a:r>
              <a:rPr lang="en-US" dirty="0" smtClean="0"/>
              <a:t>Bullying is unacceptable to anyone in the Riverside School District</a:t>
            </a:r>
            <a:endParaRPr lang="en-US" dirty="0"/>
          </a:p>
        </p:txBody>
      </p:sp>
      <p:sp>
        <p:nvSpPr>
          <p:cNvPr id="5" name="TextBox 4"/>
          <p:cNvSpPr txBox="1"/>
          <p:nvPr/>
        </p:nvSpPr>
        <p:spPr>
          <a:xfrm>
            <a:off x="1066800" y="1371600"/>
            <a:ext cx="2438400" cy="381000"/>
          </a:xfrm>
          <a:prstGeom prst="rect">
            <a:avLst/>
          </a:prstGeom>
          <a:noFill/>
        </p:spPr>
        <p:txBody>
          <a:bodyPr wrap="square" rtlCol="0">
            <a:spAutoFit/>
          </a:bodyPr>
          <a:lstStyle/>
          <a:p>
            <a:r>
              <a:rPr lang="en-US" dirty="0" smtClean="0"/>
              <a:t>Policy:</a:t>
            </a:r>
            <a:endParaRPr lang="en-US" dirty="0"/>
          </a:p>
        </p:txBody>
      </p:sp>
      <p:sp>
        <p:nvSpPr>
          <p:cNvPr id="6" name="TextBox 5"/>
          <p:cNvSpPr txBox="1"/>
          <p:nvPr/>
        </p:nvSpPr>
        <p:spPr>
          <a:xfrm>
            <a:off x="5181600" y="1371600"/>
            <a:ext cx="2438400" cy="381000"/>
          </a:xfrm>
          <a:prstGeom prst="rect">
            <a:avLst/>
          </a:prstGeom>
          <a:noFill/>
        </p:spPr>
        <p:txBody>
          <a:bodyPr wrap="square" rtlCol="0">
            <a:spAutoFit/>
          </a:bodyPr>
          <a:lstStyle/>
          <a:p>
            <a:r>
              <a:rPr lang="en-US" dirty="0" smtClean="0"/>
              <a:t>In other words:</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228600" y="1143000"/>
            <a:ext cx="4495800" cy="5486400"/>
          </a:xfrm>
        </p:spPr>
        <p:txBody>
          <a:bodyPr>
            <a:normAutofit fontScale="77500" lnSpcReduction="20000"/>
          </a:bodyPr>
          <a:lstStyle/>
          <a:p>
            <a:r>
              <a:rPr lang="en-US" dirty="0" smtClean="0"/>
              <a:t>The </a:t>
            </a:r>
            <a:r>
              <a:rPr lang="en-US" dirty="0"/>
              <a:t>Board encourages students who have been bullied to promptly report such incidents to the building </a:t>
            </a:r>
            <a:r>
              <a:rPr lang="en-US" dirty="0" smtClean="0"/>
              <a:t>principal </a:t>
            </a:r>
            <a:r>
              <a:rPr lang="en-US" dirty="0"/>
              <a:t>or </a:t>
            </a:r>
            <a:r>
              <a:rPr lang="en-US" dirty="0" smtClean="0"/>
              <a:t>designee</a:t>
            </a:r>
            <a:r>
              <a:rPr lang="en-US" dirty="0"/>
              <a:t>. </a:t>
            </a:r>
            <a:endParaRPr lang="en-US" dirty="0" smtClean="0"/>
          </a:p>
          <a:p>
            <a:pPr>
              <a:buNone/>
            </a:pPr>
            <a:endParaRPr lang="en-US" dirty="0"/>
          </a:p>
          <a:p>
            <a:r>
              <a:rPr lang="en-US" dirty="0"/>
              <a:t>The Board directs that complaints of bullying shall be investigated promptly, and corrective action shall be taken when allegations are verified. Confidentiality of all parties shall be maintained, consistent with the district’s legal and investigative obligations. No reprisals or </a:t>
            </a:r>
            <a:r>
              <a:rPr lang="en-US" dirty="0" smtClean="0"/>
              <a:t>retaliation </a:t>
            </a:r>
            <a:r>
              <a:rPr lang="en-US" dirty="0"/>
              <a:t>shall occur as a result of good faith reports of bullying. 	</a:t>
            </a:r>
          </a:p>
        </p:txBody>
      </p:sp>
      <p:sp>
        <p:nvSpPr>
          <p:cNvPr id="4" name="Content Placeholder 3"/>
          <p:cNvSpPr>
            <a:spLocks noGrp="1"/>
          </p:cNvSpPr>
          <p:nvPr>
            <p:ph sz="half" idx="2"/>
          </p:nvPr>
        </p:nvSpPr>
        <p:spPr>
          <a:xfrm>
            <a:off x="4800600" y="1143000"/>
            <a:ext cx="4191000" cy="5059363"/>
          </a:xfrm>
        </p:spPr>
        <p:txBody>
          <a:bodyPr>
            <a:normAutofit fontScale="77500" lnSpcReduction="20000"/>
          </a:bodyPr>
          <a:lstStyle/>
          <a:p>
            <a:r>
              <a:rPr lang="en-US" dirty="0" smtClean="0"/>
              <a:t>Anyone that has been bullied should go directly to a trusted adult in the school to report it immediately.</a:t>
            </a:r>
          </a:p>
          <a:p>
            <a:pPr>
              <a:buNone/>
            </a:pPr>
            <a:endParaRPr lang="en-US" dirty="0" smtClean="0"/>
          </a:p>
          <a:p>
            <a:r>
              <a:rPr lang="en-US" dirty="0" smtClean="0"/>
              <a:t>Anyone that is reported on being bullied will be investigated immediately and punished accordingly. Privacy of all included will be kept.  The person that reported the bullying will not be punished.</a:t>
            </a:r>
            <a:endParaRPr lang="en-US" dirty="0"/>
          </a:p>
        </p:txBody>
      </p:sp>
      <p:sp>
        <p:nvSpPr>
          <p:cNvPr id="7" name="TextBox 6"/>
          <p:cNvSpPr txBox="1"/>
          <p:nvPr/>
        </p:nvSpPr>
        <p:spPr>
          <a:xfrm>
            <a:off x="5681031" y="777607"/>
            <a:ext cx="2438400" cy="381000"/>
          </a:xfrm>
          <a:prstGeom prst="rect">
            <a:avLst/>
          </a:prstGeom>
          <a:noFill/>
        </p:spPr>
        <p:txBody>
          <a:bodyPr wrap="square" rtlCol="0">
            <a:spAutoFit/>
          </a:bodyPr>
          <a:lstStyle/>
          <a:p>
            <a:r>
              <a:rPr lang="en-US" dirty="0" smtClean="0"/>
              <a:t>In other words:</a:t>
            </a:r>
            <a:endParaRPr lang="en-US" dirty="0"/>
          </a:p>
        </p:txBody>
      </p:sp>
      <p:sp>
        <p:nvSpPr>
          <p:cNvPr id="8" name="TextBox 7"/>
          <p:cNvSpPr txBox="1"/>
          <p:nvPr/>
        </p:nvSpPr>
        <p:spPr>
          <a:xfrm>
            <a:off x="914400" y="762000"/>
            <a:ext cx="2438400" cy="381000"/>
          </a:xfrm>
          <a:prstGeom prst="rect">
            <a:avLst/>
          </a:prstGeom>
          <a:noFill/>
        </p:spPr>
        <p:txBody>
          <a:bodyPr wrap="square" rtlCol="0">
            <a:spAutoFit/>
          </a:bodyPr>
          <a:lstStyle/>
          <a:p>
            <a:r>
              <a:rPr lang="en-US" dirty="0" smtClean="0"/>
              <a:t>Policy:</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normAutofit lnSpcReduction="10000"/>
          </a:bodyPr>
          <a:lstStyle/>
          <a:p>
            <a:r>
              <a:rPr lang="en-US" dirty="0" smtClean="0"/>
              <a:t>This </a:t>
            </a:r>
            <a:r>
              <a:rPr lang="en-US" dirty="0"/>
              <a:t>policy shall be accessible in every classroom. The policy shall be posted in a prominent location within each school building and on the district web site, if available 	</a:t>
            </a:r>
          </a:p>
        </p:txBody>
      </p:sp>
      <p:sp>
        <p:nvSpPr>
          <p:cNvPr id="4" name="Content Placeholder 3"/>
          <p:cNvSpPr>
            <a:spLocks noGrp="1"/>
          </p:cNvSpPr>
          <p:nvPr>
            <p:ph sz="half" idx="2"/>
          </p:nvPr>
        </p:nvSpPr>
        <p:spPr/>
        <p:txBody>
          <a:bodyPr>
            <a:normAutofit lnSpcReduction="10000"/>
          </a:bodyPr>
          <a:lstStyle/>
          <a:p>
            <a:r>
              <a:rPr lang="en-US" dirty="0" smtClean="0"/>
              <a:t>The bullying policy will be able to be viewed and read in every classroom in the building, </a:t>
            </a:r>
            <a:r>
              <a:rPr lang="en-US" smtClean="0"/>
              <a:t>if possible along </a:t>
            </a:r>
            <a:r>
              <a:rPr lang="en-US" dirty="0" smtClean="0"/>
              <a:t>with the Riverside School website.</a:t>
            </a:r>
            <a:endParaRPr lang="en-US" dirty="0"/>
          </a:p>
        </p:txBody>
      </p:sp>
      <p:sp>
        <p:nvSpPr>
          <p:cNvPr id="5" name="TextBox 4"/>
          <p:cNvSpPr txBox="1"/>
          <p:nvPr/>
        </p:nvSpPr>
        <p:spPr>
          <a:xfrm>
            <a:off x="5562600" y="1143000"/>
            <a:ext cx="2438400" cy="381000"/>
          </a:xfrm>
          <a:prstGeom prst="rect">
            <a:avLst/>
          </a:prstGeom>
          <a:noFill/>
        </p:spPr>
        <p:txBody>
          <a:bodyPr wrap="square" rtlCol="0">
            <a:spAutoFit/>
          </a:bodyPr>
          <a:lstStyle/>
          <a:p>
            <a:r>
              <a:rPr lang="en-US" dirty="0" smtClean="0"/>
              <a:t>In other words:</a:t>
            </a:r>
            <a:endParaRPr lang="en-US" dirty="0"/>
          </a:p>
        </p:txBody>
      </p:sp>
      <p:sp>
        <p:nvSpPr>
          <p:cNvPr id="6" name="TextBox 5"/>
          <p:cNvSpPr txBox="1"/>
          <p:nvPr/>
        </p:nvSpPr>
        <p:spPr>
          <a:xfrm>
            <a:off x="762000" y="1143000"/>
            <a:ext cx="2438400" cy="381000"/>
          </a:xfrm>
          <a:prstGeom prst="rect">
            <a:avLst/>
          </a:prstGeom>
          <a:noFill/>
        </p:spPr>
        <p:txBody>
          <a:bodyPr wrap="square" rtlCol="0">
            <a:spAutoFit/>
          </a:bodyPr>
          <a:lstStyle/>
          <a:p>
            <a:r>
              <a:rPr lang="en-US" dirty="0" smtClean="0"/>
              <a:t>Policy:</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Bullying</a:t>
            </a:r>
            <a:endParaRPr lang="en-US" dirty="0"/>
          </a:p>
        </p:txBody>
      </p:sp>
      <p:sp>
        <p:nvSpPr>
          <p:cNvPr id="3" name="Content Placeholder 2"/>
          <p:cNvSpPr>
            <a:spLocks noGrp="1"/>
          </p:cNvSpPr>
          <p:nvPr>
            <p:ph idx="1"/>
          </p:nvPr>
        </p:nvSpPr>
        <p:spPr/>
        <p:txBody>
          <a:bodyPr/>
          <a:lstStyle/>
          <a:p>
            <a:r>
              <a:rPr lang="en-US" dirty="0" smtClean="0"/>
              <a:t>Bullying is a growing problem in teens today</a:t>
            </a:r>
          </a:p>
          <a:p>
            <a:r>
              <a:rPr lang="en-US" dirty="0" smtClean="0"/>
              <a:t>You know what bullying is but you have to do something about it</a:t>
            </a:r>
          </a:p>
          <a:p>
            <a:r>
              <a:rPr lang="en-US" dirty="0" smtClean="0"/>
              <a:t>YOU MUST REPORT BULLYING</a:t>
            </a:r>
          </a:p>
          <a:p>
            <a:r>
              <a:rPr lang="en-US" dirty="0" smtClean="0"/>
              <a:t>Bullying has to be reported before something can be done about it</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 IT!</a:t>
            </a:r>
            <a:endParaRPr lang="en-US" dirty="0"/>
          </a:p>
        </p:txBody>
      </p:sp>
      <p:sp>
        <p:nvSpPr>
          <p:cNvPr id="3" name="Content Placeholder 2"/>
          <p:cNvSpPr>
            <a:spLocks noGrp="1"/>
          </p:cNvSpPr>
          <p:nvPr>
            <p:ph idx="1"/>
          </p:nvPr>
        </p:nvSpPr>
        <p:spPr/>
        <p:txBody>
          <a:bodyPr/>
          <a:lstStyle/>
          <a:p>
            <a:r>
              <a:rPr lang="en-US" dirty="0" smtClean="0"/>
              <a:t>People all over witness bullying</a:t>
            </a:r>
          </a:p>
          <a:p>
            <a:r>
              <a:rPr lang="en-US" dirty="0" smtClean="0"/>
              <a:t>We know what is going on</a:t>
            </a:r>
          </a:p>
          <a:p>
            <a:r>
              <a:rPr lang="en-US" dirty="0" smtClean="0"/>
              <a:t>Report bullying to get help</a:t>
            </a:r>
          </a:p>
          <a:p>
            <a:r>
              <a:rPr lang="en-US" dirty="0" smtClean="0"/>
              <a:t>You need help to stop bullying</a:t>
            </a:r>
          </a:p>
          <a:p>
            <a:r>
              <a:rPr lang="en-US" dirty="0" smtClean="0"/>
              <a:t>It may not be you this time but…</a:t>
            </a:r>
          </a:p>
          <a:p>
            <a:pPr lvl="1"/>
            <a:r>
              <a:rPr lang="en-US" dirty="0" smtClean="0"/>
              <a:t>What about next time?</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Method to Prevent Bullying</a:t>
            </a:r>
            <a:endParaRPr lang="en-US" dirty="0"/>
          </a:p>
        </p:txBody>
      </p:sp>
      <p:sp>
        <p:nvSpPr>
          <p:cNvPr id="3" name="Content Placeholder 2"/>
          <p:cNvSpPr>
            <a:spLocks noGrp="1"/>
          </p:cNvSpPr>
          <p:nvPr>
            <p:ph idx="1"/>
          </p:nvPr>
        </p:nvSpPr>
        <p:spPr/>
        <p:txBody>
          <a:bodyPr/>
          <a:lstStyle/>
          <a:p>
            <a:pPr>
              <a:buNone/>
            </a:pPr>
            <a:r>
              <a:rPr lang="en-US" dirty="0" smtClean="0"/>
              <a:t>		If you are being bullied, tell that person to stop. If they don’t stop, then tell a trusted adult and they should know what to do.</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Tell Someone</a:t>
            </a:r>
            <a:endParaRPr lang="en-US" dirty="0"/>
          </a:p>
        </p:txBody>
      </p:sp>
      <p:sp>
        <p:nvSpPr>
          <p:cNvPr id="3" name="Content Placeholder 2"/>
          <p:cNvSpPr>
            <a:spLocks noGrp="1"/>
          </p:cNvSpPr>
          <p:nvPr>
            <p:ph idx="1"/>
          </p:nvPr>
        </p:nvSpPr>
        <p:spPr/>
        <p:txBody>
          <a:bodyPr>
            <a:normAutofit/>
          </a:bodyPr>
          <a:lstStyle/>
          <a:p>
            <a:r>
              <a:rPr lang="en-US" dirty="0" smtClean="0"/>
              <a:t>The easiest way to report bullying is to tell someone about it</a:t>
            </a:r>
          </a:p>
          <a:p>
            <a:r>
              <a:rPr lang="en-US" dirty="0" smtClean="0"/>
              <a:t>Tell a</a:t>
            </a:r>
          </a:p>
          <a:p>
            <a:pPr lvl="1"/>
            <a:r>
              <a:rPr lang="en-US" dirty="0" smtClean="0"/>
              <a:t>Teacher</a:t>
            </a:r>
          </a:p>
          <a:p>
            <a:pPr lvl="1"/>
            <a:r>
              <a:rPr lang="en-US" dirty="0" smtClean="0"/>
              <a:t>Counselor</a:t>
            </a:r>
          </a:p>
          <a:p>
            <a:pPr lvl="1"/>
            <a:r>
              <a:rPr lang="en-US" dirty="0" smtClean="0"/>
              <a:t>Principal</a:t>
            </a:r>
          </a:p>
          <a:p>
            <a:pPr lvl="1"/>
            <a:r>
              <a:rPr lang="en-US" dirty="0" smtClean="0"/>
              <a:t>Sibling</a:t>
            </a:r>
          </a:p>
          <a:p>
            <a:pPr lvl="1"/>
            <a:r>
              <a:rPr lang="en-US" dirty="0" smtClean="0"/>
              <a:t>Parent</a:t>
            </a:r>
          </a:p>
          <a:p>
            <a:pPr lvl="1"/>
            <a:r>
              <a:rPr lang="en-US" dirty="0" smtClean="0"/>
              <a:t>Friend!</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Custom 1">
      <a:dk1>
        <a:srgbClr val="FF0000"/>
      </a:dk1>
      <a:lt1>
        <a:srgbClr val="000000"/>
      </a:lt1>
      <a:dk2>
        <a:srgbClr val="FF0000"/>
      </a:dk2>
      <a:lt2>
        <a:srgbClr val="000000"/>
      </a:lt2>
      <a:accent1>
        <a:srgbClr val="FF0000"/>
      </a:accent1>
      <a:accent2>
        <a:srgbClr val="CCB400"/>
      </a:accent2>
      <a:accent3>
        <a:srgbClr val="7F0000"/>
      </a:accent3>
      <a:accent4>
        <a:srgbClr val="8C7B70"/>
      </a:accent4>
      <a:accent5>
        <a:srgbClr val="8FB08C"/>
      </a:accent5>
      <a:accent6>
        <a:srgbClr val="7F0000"/>
      </a:accent6>
      <a:hlink>
        <a:srgbClr val="00A3D6"/>
      </a:hlink>
      <a:folHlink>
        <a:srgbClr val="694F07"/>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70</TotalTime>
  <Words>694</Words>
  <Application>Microsoft Office PowerPoint</Application>
  <PresentationFormat>On-screen Show (4:3)</PresentationFormat>
  <Paragraphs>88</Paragraphs>
  <Slides>18</Slides>
  <Notes>1</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Opulent</vt:lpstr>
      <vt:lpstr>Bullying</vt:lpstr>
      <vt:lpstr>Definition of Bullying</vt:lpstr>
      <vt:lpstr>School Policy on Bullying</vt:lpstr>
      <vt:lpstr>Slide 4</vt:lpstr>
      <vt:lpstr>Slide 5</vt:lpstr>
      <vt:lpstr>Bullying</vt:lpstr>
      <vt:lpstr>REPORT IT!</vt:lpstr>
      <vt:lpstr>Method to Prevent Bullying</vt:lpstr>
      <vt:lpstr>Tell Someone</vt:lpstr>
      <vt:lpstr>Helping Out</vt:lpstr>
      <vt:lpstr>Tell</vt:lpstr>
      <vt:lpstr>RAP Box</vt:lpstr>
      <vt:lpstr>ATTENTION BULLIES</vt:lpstr>
      <vt:lpstr>Example of Bullying:</vt:lpstr>
      <vt:lpstr>Method to prevent bullying:</vt:lpstr>
      <vt:lpstr>Example of Bullying:</vt:lpstr>
      <vt:lpstr>Method to Prevent Bullying:</vt:lpstr>
      <vt:lpstr>Example</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lucmat14</dc:creator>
  <cp:lastModifiedBy>hpeoples</cp:lastModifiedBy>
  <cp:revision>15</cp:revision>
  <dcterms:created xsi:type="dcterms:W3CDTF">2010-12-07T15:40:00Z</dcterms:created>
  <dcterms:modified xsi:type="dcterms:W3CDTF">2010-12-20T14:35:42Z</dcterms:modified>
</cp:coreProperties>
</file>